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0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3CCE-AB50-4307-BE06-A3FD735FE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03950-F629-4752-B1CC-AF83467E9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39D07-FD51-4478-8DBD-2B2002C1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86494-4467-4975-989E-D9B5E60C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A20F8-0264-4D47-BF6D-DFDB05F16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4678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676EA-6431-4BAC-86C8-D8A178B9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01A68-D45E-4519-982B-895A68F87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C6CAD-40D7-4621-BD06-D3B01256C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41EE-0891-4700-A6F8-E2142134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4A5B1-0015-4385-A249-9AF59E34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086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A489D-F634-415B-A977-5E6BB0D8C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DAB14-0BAD-47C9-9BB5-4B0494DCB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C46F6-151A-4B7B-86BB-0FC6B4D9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D2649-2BB4-423E-9499-BB72B86E7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C9167-8F7B-46A8-A4E6-BB9BFE25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2084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D992-6CF7-43D1-AF02-174C5EA1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0A84-A2E1-4D28-8FF7-2AA740BD6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1B2FB-4131-49DE-A712-D9D1A64B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8A98E-E6AA-44D8-B7DB-9837FC9D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18D89-B00E-4289-9C25-FD586D7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2507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48979-687C-4C03-B1C9-154FF5D12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DBE4D-9E7B-4D98-9CD3-781FDA8F2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40985-1A18-45E1-B145-9FB498B65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459B2-9610-47A9-B580-72AA3620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A7D16-3389-43EE-8736-EA3B8188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462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1845-99DD-4486-AD45-B731F746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E9B9A-BD31-4375-9272-4DCF148DC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33296-0D0E-46CA-BF3A-548397090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D828-6AAC-4DEB-9069-56098F01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3C0C-F339-48F5-BEBB-69506D08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3C2DC-4D0E-4876-A225-B03E7E4E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55357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99791-E8A0-4FB8-8EE7-BDD3BDAB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D9B99-A6D0-431F-B8FE-E1520EF73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B65B4-5EFC-4DDD-A487-4C649DF4F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FAC3D-CD13-4C01-930F-9189D90F3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F411C-F6A9-4539-AD9B-9B774CCC6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D69DB9-4B16-4CB3-965C-6991A5F2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6F907-5881-442D-A567-EC00FEEB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5E9AE-DD5E-4357-8674-AD5A3D62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628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D458-B9EF-4C12-8C9C-D13BD469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A6019-0192-47B3-A607-3D59AE8ED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A7770-000A-4D92-B125-B875E77E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D5053-1A2B-4582-9706-F1638CD7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190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6F847-016F-44C9-94FF-E92AE043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8DBE0-CB68-47DF-957D-02194A88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99C17-9841-4CCC-A924-0820FB3D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8032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CE591-417E-4247-AB14-149E0531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60C2D-5E2C-4F2C-B654-AA03BA916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D3854-D50C-4B75-B45F-29AD23044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12639-B55A-42C6-AB19-67A683BB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0F070-3AFE-466F-943A-F6223A81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B6C9B-B897-4E86-8C7F-F6623E8C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1193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053FE-8D65-4235-BA73-61A5EDC7C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78B554-EDED-4847-8CC5-8ED749CC3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C1457-D404-439C-B38B-5B102DAF6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53B11-5CF5-4B34-9AA3-0B670BAA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869CC-1FD8-4130-AB97-11711AA98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7AB9C-7930-467C-8A2C-9CA32488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6972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C77B45-C1E9-4DCD-AA1B-90B2350F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A7B4C-9188-4A9F-90F2-8D52647A0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8094D-31C6-4496-A9A1-4549224AD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A847F-8D0E-4050-8319-2EA85ECE0DC3}" type="datetimeFigureOut">
              <a:rPr lang="en-HK" smtClean="0"/>
              <a:t>15/7/2019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FC156-E4FE-48EE-A258-A65F39007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DA8F3-C3D9-4EC9-A5DF-5121AF58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22BE-853B-45A9-9CFE-BAA37640A3F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8217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ZoeY@aswatson.com" TargetMode="External"/><Relationship Id="rId2" Type="http://schemas.openxmlformats.org/officeDocument/2006/relationships/hyperlink" Target="http://www.wetransfer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4A1B535-6E4E-48DA-8A67-36F63B62C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61018"/>
              </p:ext>
            </p:extLst>
          </p:nvPr>
        </p:nvGraphicFramePr>
        <p:xfrm>
          <a:off x="418474" y="2034089"/>
          <a:ext cx="10921880" cy="1610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141">
                  <a:extLst>
                    <a:ext uri="{9D8B030D-6E8A-4147-A177-3AD203B41FA5}">
                      <a16:colId xmlns:a16="http://schemas.microsoft.com/office/drawing/2014/main" val="3300852093"/>
                    </a:ext>
                  </a:extLst>
                </a:gridCol>
                <a:gridCol w="1697873">
                  <a:extLst>
                    <a:ext uri="{9D8B030D-6E8A-4147-A177-3AD203B41FA5}">
                      <a16:colId xmlns:a16="http://schemas.microsoft.com/office/drawing/2014/main" val="17956462"/>
                    </a:ext>
                  </a:extLst>
                </a:gridCol>
                <a:gridCol w="556742">
                  <a:extLst>
                    <a:ext uri="{9D8B030D-6E8A-4147-A177-3AD203B41FA5}">
                      <a16:colId xmlns:a16="http://schemas.microsoft.com/office/drawing/2014/main" val="1212638321"/>
                    </a:ext>
                  </a:extLst>
                </a:gridCol>
                <a:gridCol w="1385764">
                  <a:extLst>
                    <a:ext uri="{9D8B030D-6E8A-4147-A177-3AD203B41FA5}">
                      <a16:colId xmlns:a16="http://schemas.microsoft.com/office/drawing/2014/main" val="3657609514"/>
                    </a:ext>
                  </a:extLst>
                </a:gridCol>
                <a:gridCol w="2646684">
                  <a:extLst>
                    <a:ext uri="{9D8B030D-6E8A-4147-A177-3AD203B41FA5}">
                      <a16:colId xmlns:a16="http://schemas.microsoft.com/office/drawing/2014/main" val="1390864300"/>
                    </a:ext>
                  </a:extLst>
                </a:gridCol>
                <a:gridCol w="1270478">
                  <a:extLst>
                    <a:ext uri="{9D8B030D-6E8A-4147-A177-3AD203B41FA5}">
                      <a16:colId xmlns:a16="http://schemas.microsoft.com/office/drawing/2014/main" val="3753706150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1739044862"/>
                    </a:ext>
                  </a:extLst>
                </a:gridCol>
                <a:gridCol w="2204743">
                  <a:extLst>
                    <a:ext uri="{9D8B030D-6E8A-4147-A177-3AD203B41FA5}">
                      <a16:colId xmlns:a16="http://schemas.microsoft.com/office/drawing/2014/main" val="2360505171"/>
                    </a:ext>
                  </a:extLst>
                </a:gridCol>
              </a:tblGrid>
              <a:tr h="219160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Name of campaign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Type*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Campaign period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Brief description of campaign mechanics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Date of approval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by Operation Smile</a:t>
                      </a:r>
                      <a:r>
                        <a:rPr lang="en-US" altLang="zh-TW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/ASW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fund raised</a:t>
                      </a:r>
                    </a:p>
                    <a:p>
                      <a:pPr algn="ctr" fontAlgn="t"/>
                      <a:r>
                        <a:rPr lang="en-HK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(Local Currency)</a:t>
                      </a: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(e.g. expected date of remittance)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316550"/>
                  </a:ext>
                </a:extLst>
              </a:tr>
              <a:tr h="219160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1</a:t>
                      </a:r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450662386"/>
                  </a:ext>
                </a:extLst>
              </a:tr>
              <a:tr h="219160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2</a:t>
                      </a:r>
                      <a:endParaRPr lang="en-H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2531003312"/>
                  </a:ext>
                </a:extLst>
              </a:tr>
              <a:tr h="219160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3</a:t>
                      </a:r>
                      <a:endParaRPr lang="en-H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912510649"/>
                  </a:ext>
                </a:extLst>
              </a:tr>
              <a:tr h="219160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4</a:t>
                      </a:r>
                      <a:endParaRPr lang="en-H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2168641293"/>
                  </a:ext>
                </a:extLst>
              </a:tr>
              <a:tr h="219160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5</a:t>
                      </a:r>
                      <a:endParaRPr lang="en-H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4065692657"/>
                  </a:ext>
                </a:extLst>
              </a:tr>
              <a:tr h="231577"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 dirty="0">
                          <a:effectLst/>
                        </a:rPr>
                        <a:t>Sub-total</a:t>
                      </a:r>
                      <a:endParaRPr lang="en-H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382166703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D36F13-FA33-4237-8ED8-4CC84E80588C}"/>
              </a:ext>
            </a:extLst>
          </p:cNvPr>
          <p:cNvSpPr txBox="1"/>
          <p:nvPr/>
        </p:nvSpPr>
        <p:spPr>
          <a:xfrm>
            <a:off x="418474" y="1690342"/>
            <a:ext cx="189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/>
              <a:t>One-off Campaign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7CB8FC-52D1-45BC-9AB3-AE5A74D36B75}"/>
              </a:ext>
            </a:extLst>
          </p:cNvPr>
          <p:cNvSpPr txBox="1"/>
          <p:nvPr/>
        </p:nvSpPr>
        <p:spPr>
          <a:xfrm>
            <a:off x="418474" y="3691369"/>
            <a:ext cx="618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/>
              <a:t>On</a:t>
            </a:r>
            <a:r>
              <a:rPr lang="en-US" altLang="zh-TW" dirty="0"/>
              <a:t>-</a:t>
            </a:r>
            <a:r>
              <a:rPr lang="en-HK" altLang="zh-TW" dirty="0"/>
              <a:t>going</a:t>
            </a:r>
            <a:r>
              <a:rPr lang="zh-TW" altLang="en-US" dirty="0"/>
              <a:t> </a:t>
            </a:r>
            <a:r>
              <a:rPr lang="en-HK" dirty="0"/>
              <a:t>Campaigns</a:t>
            </a:r>
            <a:r>
              <a:rPr lang="en-US" dirty="0"/>
              <a:t> - fund raised during the reporting period</a:t>
            </a:r>
            <a:endParaRPr lang="en-HK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01B19E-0903-421F-9184-600AC2D86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97817"/>
              </p:ext>
            </p:extLst>
          </p:nvPr>
        </p:nvGraphicFramePr>
        <p:xfrm>
          <a:off x="418474" y="4053818"/>
          <a:ext cx="10876995" cy="1388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141">
                  <a:extLst>
                    <a:ext uri="{9D8B030D-6E8A-4147-A177-3AD203B41FA5}">
                      <a16:colId xmlns:a16="http://schemas.microsoft.com/office/drawing/2014/main" val="3348246485"/>
                    </a:ext>
                  </a:extLst>
                </a:gridCol>
                <a:gridCol w="1697872">
                  <a:extLst>
                    <a:ext uri="{9D8B030D-6E8A-4147-A177-3AD203B41FA5}">
                      <a16:colId xmlns:a16="http://schemas.microsoft.com/office/drawing/2014/main" val="1981080409"/>
                    </a:ext>
                  </a:extLst>
                </a:gridCol>
                <a:gridCol w="511859">
                  <a:extLst>
                    <a:ext uri="{9D8B030D-6E8A-4147-A177-3AD203B41FA5}">
                      <a16:colId xmlns:a16="http://schemas.microsoft.com/office/drawing/2014/main" val="4056358394"/>
                    </a:ext>
                  </a:extLst>
                </a:gridCol>
                <a:gridCol w="1385763">
                  <a:extLst>
                    <a:ext uri="{9D8B030D-6E8A-4147-A177-3AD203B41FA5}">
                      <a16:colId xmlns:a16="http://schemas.microsoft.com/office/drawing/2014/main" val="1601669471"/>
                    </a:ext>
                  </a:extLst>
                </a:gridCol>
                <a:gridCol w="2646684">
                  <a:extLst>
                    <a:ext uri="{9D8B030D-6E8A-4147-A177-3AD203B41FA5}">
                      <a16:colId xmlns:a16="http://schemas.microsoft.com/office/drawing/2014/main" val="3963674448"/>
                    </a:ext>
                  </a:extLst>
                </a:gridCol>
                <a:gridCol w="1315363">
                  <a:extLst>
                    <a:ext uri="{9D8B030D-6E8A-4147-A177-3AD203B41FA5}">
                      <a16:colId xmlns:a16="http://schemas.microsoft.com/office/drawing/2014/main" val="3232711123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3693340591"/>
                    </a:ext>
                  </a:extLst>
                </a:gridCol>
                <a:gridCol w="2159858">
                  <a:extLst>
                    <a:ext uri="{9D8B030D-6E8A-4147-A177-3AD203B41FA5}">
                      <a16:colId xmlns:a16="http://schemas.microsoft.com/office/drawing/2014/main" val="3344042832"/>
                    </a:ext>
                  </a:extLst>
                </a:gridCol>
              </a:tblGrid>
              <a:tr h="182499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Name of campaign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Type*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Campaign period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Brief description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Date of approval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by Operation Smile</a:t>
                      </a:r>
                      <a:r>
                        <a:rPr lang="en-US" altLang="zh-TW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/ASW</a:t>
                      </a:r>
                      <a:endParaRPr lang="en-HK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fund raised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(Local Currency)</a:t>
                      </a: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(e.g. expected date of remittance)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089516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1</a:t>
                      </a:r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1971327064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2</a:t>
                      </a:r>
                      <a:endParaRPr lang="en-H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924096321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3</a:t>
                      </a:r>
                      <a:endParaRPr lang="en-H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539987065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4</a:t>
                      </a:r>
                      <a:endParaRPr lang="en-H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1647756146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5</a:t>
                      </a:r>
                      <a:endParaRPr lang="en-H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 dirty="0">
                          <a:effectLst/>
                        </a:rPr>
                        <a:t> </a:t>
                      </a:r>
                      <a:endParaRPr lang="en-H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HK" sz="900" u="none" strike="noStrike">
                          <a:effectLst/>
                        </a:rPr>
                        <a:t> </a:t>
                      </a:r>
                      <a:endParaRPr lang="en-HK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1500209116"/>
                  </a:ext>
                </a:extLst>
              </a:tr>
              <a:tr h="192839"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HK" sz="900" u="none" strike="noStrike" dirty="0">
                          <a:effectLst/>
                        </a:rPr>
                        <a:t>Sub-total</a:t>
                      </a:r>
                      <a:endParaRPr lang="en-H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H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4" marR="8554" marT="8554" marB="0"/>
                </a:tc>
                <a:extLst>
                  <a:ext uri="{0D108BD9-81ED-4DB2-BD59-A6C34878D82A}">
                    <a16:rowId xmlns:a16="http://schemas.microsoft.com/office/drawing/2014/main" val="2423121860"/>
                  </a:ext>
                </a:extLst>
              </a:tr>
            </a:tbl>
          </a:graphicData>
        </a:graphic>
      </p:graphicFrame>
      <p:sp>
        <p:nvSpPr>
          <p:cNvPr id="7" name="TextBox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327125" y="6104735"/>
            <a:ext cx="11287125" cy="5633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="1" dirty="0"/>
              <a:t>Note:</a:t>
            </a:r>
          </a:p>
          <a:p>
            <a:r>
              <a:rPr lang="en-GB" sz="1000" dirty="0"/>
              <a:t>*Types of</a:t>
            </a:r>
            <a:r>
              <a:rPr lang="en-GB" sz="1000" baseline="0" dirty="0"/>
              <a:t> campaigns - (1) </a:t>
            </a:r>
            <a:r>
              <a:rPr lang="en-GB" sz="1000" b="0" i="0" u="none" strike="noStrike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Employee Giving Campaign	(2) Loyalty Points Donation Campaign   (3) Charitable Sales Campaign  (4) General Sponsorship Campaign</a:t>
            </a:r>
          </a:p>
          <a:p>
            <a:r>
              <a:rPr lang="en-GB" sz="1000" dirty="0"/>
              <a:t>Please refer to Clause 4.1 of the MOU signed between Operation Smile and ASW for full definition)</a:t>
            </a:r>
          </a:p>
        </p:txBody>
      </p:sp>
      <p:graphicFrame>
        <p:nvGraphicFramePr>
          <p:cNvPr id="11" name="Content Placeholder 1">
            <a:extLst>
              <a:ext uri="{FF2B5EF4-FFF2-40B4-BE49-F238E27FC236}">
                <a16:creationId xmlns:a16="http://schemas.microsoft.com/office/drawing/2014/main" id="{D01F9B1E-72B8-4A61-A909-1CC9A42904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702772"/>
              </p:ext>
            </p:extLst>
          </p:nvPr>
        </p:nvGraphicFramePr>
        <p:xfrm>
          <a:off x="418473" y="342688"/>
          <a:ext cx="4412144" cy="10448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0052">
                  <a:extLst>
                    <a:ext uri="{9D8B030D-6E8A-4147-A177-3AD203B41FA5}">
                      <a16:colId xmlns:a16="http://schemas.microsoft.com/office/drawing/2014/main" val="1408199898"/>
                    </a:ext>
                  </a:extLst>
                </a:gridCol>
                <a:gridCol w="2792092">
                  <a:extLst>
                    <a:ext uri="{9D8B030D-6E8A-4147-A177-3AD203B41FA5}">
                      <a16:colId xmlns:a16="http://schemas.microsoft.com/office/drawing/2014/main" val="1394925861"/>
                    </a:ext>
                  </a:extLst>
                </a:gridCol>
              </a:tblGrid>
              <a:tr h="26202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HK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BU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HK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878445"/>
                  </a:ext>
                </a:extLst>
              </a:tr>
              <a:tr h="22362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HK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HK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80254"/>
                  </a:ext>
                </a:extLst>
              </a:tr>
              <a:tr h="4961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  <a:r>
                        <a:rPr lang="en-HK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Period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HK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(2019 Q1/Q2/Q3/Q4)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HK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875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777709C-8D6E-46B5-80D6-20DFF1E8F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40197"/>
              </p:ext>
            </p:extLst>
          </p:nvPr>
        </p:nvGraphicFramePr>
        <p:xfrm>
          <a:off x="418473" y="5527544"/>
          <a:ext cx="10876995" cy="38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563">
                  <a:extLst>
                    <a:ext uri="{9D8B030D-6E8A-4147-A177-3AD203B41FA5}">
                      <a16:colId xmlns:a16="http://schemas.microsoft.com/office/drawing/2014/main" val="4055284789"/>
                    </a:ext>
                  </a:extLst>
                </a:gridCol>
                <a:gridCol w="1865746">
                  <a:extLst>
                    <a:ext uri="{9D8B030D-6E8A-4147-A177-3AD203B41FA5}">
                      <a16:colId xmlns:a16="http://schemas.microsoft.com/office/drawing/2014/main" val="3621475406"/>
                    </a:ext>
                  </a:extLst>
                </a:gridCol>
                <a:gridCol w="2161309">
                  <a:extLst>
                    <a:ext uri="{9D8B030D-6E8A-4147-A177-3AD203B41FA5}">
                      <a16:colId xmlns:a16="http://schemas.microsoft.com/office/drawing/2014/main" val="3068491700"/>
                    </a:ext>
                  </a:extLst>
                </a:gridCol>
                <a:gridCol w="1222978">
                  <a:extLst>
                    <a:ext uri="{9D8B030D-6E8A-4147-A177-3AD203B41FA5}">
                      <a16:colId xmlns:a16="http://schemas.microsoft.com/office/drawing/2014/main" val="874437002"/>
                    </a:ext>
                  </a:extLst>
                </a:gridCol>
                <a:gridCol w="2175399">
                  <a:extLst>
                    <a:ext uri="{9D8B030D-6E8A-4147-A177-3AD203B41FA5}">
                      <a16:colId xmlns:a16="http://schemas.microsoft.com/office/drawing/2014/main" val="1091463389"/>
                    </a:ext>
                  </a:extLst>
                </a:gridCol>
              </a:tblGrid>
              <a:tr h="388926">
                <a:tc>
                  <a:txBody>
                    <a:bodyPr/>
                    <a:lstStyle/>
                    <a:p>
                      <a:r>
                        <a:rPr lang="en-US" sz="1200" dirty="0"/>
                        <a:t>Grand total of fund raised in the reporting period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HK" sz="1200" dirty="0">
                          <a:solidFill>
                            <a:schemeClr val="tx1"/>
                          </a:solidFill>
                        </a:rPr>
                        <a:t>(Local Currency)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HK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HK" sz="1200" dirty="0">
                          <a:solidFill>
                            <a:schemeClr val="tx1"/>
                          </a:solidFill>
                        </a:rPr>
                        <a:t>(HKD)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HK" sz="1200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7031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E5E3046-0755-48C5-88D5-7635B2FBB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284" y="132767"/>
            <a:ext cx="2209101" cy="142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F4F0-4980-470B-BF99-02ED1B7A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66" y="340603"/>
            <a:ext cx="10515600" cy="654206"/>
          </a:xfrm>
        </p:spPr>
        <p:txBody>
          <a:bodyPr>
            <a:normAutofit/>
          </a:bodyPr>
          <a:lstStyle/>
          <a:p>
            <a:r>
              <a:rPr lang="en-HK" sz="2800" b="1" dirty="0"/>
              <a:t>Media Coverage PR Value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504F71-B0B1-40C5-9277-78B0214EF4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793185"/>
              </p:ext>
            </p:extLst>
          </p:nvPr>
        </p:nvGraphicFramePr>
        <p:xfrm>
          <a:off x="379866" y="994809"/>
          <a:ext cx="10928928" cy="512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894">
                  <a:extLst>
                    <a:ext uri="{9D8B030D-6E8A-4147-A177-3AD203B41FA5}">
                      <a16:colId xmlns:a16="http://schemas.microsoft.com/office/drawing/2014/main" val="2477624662"/>
                    </a:ext>
                  </a:extLst>
                </a:gridCol>
                <a:gridCol w="1931841">
                  <a:extLst>
                    <a:ext uri="{9D8B030D-6E8A-4147-A177-3AD203B41FA5}">
                      <a16:colId xmlns:a16="http://schemas.microsoft.com/office/drawing/2014/main" val="1877909960"/>
                    </a:ext>
                  </a:extLst>
                </a:gridCol>
                <a:gridCol w="1184032">
                  <a:extLst>
                    <a:ext uri="{9D8B030D-6E8A-4147-A177-3AD203B41FA5}">
                      <a16:colId xmlns:a16="http://schemas.microsoft.com/office/drawing/2014/main" val="2145514381"/>
                    </a:ext>
                  </a:extLst>
                </a:gridCol>
                <a:gridCol w="1717326">
                  <a:extLst>
                    <a:ext uri="{9D8B030D-6E8A-4147-A177-3AD203B41FA5}">
                      <a16:colId xmlns:a16="http://schemas.microsoft.com/office/drawing/2014/main" val="2408625786"/>
                    </a:ext>
                  </a:extLst>
                </a:gridCol>
                <a:gridCol w="3665347">
                  <a:extLst>
                    <a:ext uri="{9D8B030D-6E8A-4147-A177-3AD203B41FA5}">
                      <a16:colId xmlns:a16="http://schemas.microsoft.com/office/drawing/2014/main" val="686624765"/>
                    </a:ext>
                  </a:extLst>
                </a:gridCol>
                <a:gridCol w="1821488">
                  <a:extLst>
                    <a:ext uri="{9D8B030D-6E8A-4147-A177-3AD203B41FA5}">
                      <a16:colId xmlns:a16="http://schemas.microsoft.com/office/drawing/2014/main" val="2675205650"/>
                    </a:ext>
                  </a:extLst>
                </a:gridCol>
              </a:tblGrid>
              <a:tr h="464452">
                <a:tc>
                  <a:txBody>
                    <a:bodyPr/>
                    <a:lstStyle/>
                    <a:p>
                      <a:r>
                        <a:rPr lang="en-HK" sz="12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200" dirty="0"/>
                        <a:t>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200" dirty="0"/>
                        <a:t>Media(TV/Newspaper/Magazine/Online)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200" dirty="0"/>
                        <a:t>Headline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200" dirty="0"/>
                        <a:t>PR Value(Local currency)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314015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HK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62557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HK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558630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HK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519165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HK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297620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HK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285183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HK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388983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HK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574718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US" altLang="zh-TW" sz="1200" dirty="0"/>
                        <a:t>8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051860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US" altLang="zh-TW" sz="1200" dirty="0"/>
                        <a:t>9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246087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US" altLang="zh-TW" sz="1200" dirty="0"/>
                        <a:t>10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472704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US" altLang="zh-TW" sz="1200" dirty="0"/>
                        <a:t>11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705398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US" altLang="zh-TW" sz="1200" dirty="0"/>
                        <a:t>12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687721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US" altLang="zh-TW" sz="1200" dirty="0"/>
                        <a:t>13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164564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US" altLang="zh-TW" sz="1200" dirty="0"/>
                        <a:t>14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05077"/>
                  </a:ext>
                </a:extLst>
              </a:tr>
              <a:tr h="271510">
                <a:tc>
                  <a:txBody>
                    <a:bodyPr/>
                    <a:lstStyle/>
                    <a:p>
                      <a:r>
                        <a:rPr lang="en-US" altLang="zh-TW" sz="1200" dirty="0"/>
                        <a:t>15</a:t>
                      </a:r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383580"/>
                  </a:ext>
                </a:extLst>
              </a:tr>
              <a:tr h="269774"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200" dirty="0"/>
                        <a:t>Total PR Value (Local currency)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329578"/>
                  </a:ext>
                </a:extLst>
              </a:tr>
              <a:tr h="251229"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200" b="1" dirty="0"/>
                        <a:t>Total PR Value (HKD)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624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52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F4F0-4980-470B-BF99-02ED1B7A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351" y="307166"/>
            <a:ext cx="10515600" cy="654206"/>
          </a:xfrm>
        </p:spPr>
        <p:txBody>
          <a:bodyPr>
            <a:normAutofit/>
          </a:bodyPr>
          <a:lstStyle/>
          <a:p>
            <a:r>
              <a:rPr lang="en-HK" sz="2800" b="1" dirty="0"/>
              <a:t>Social Media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504F71-B0B1-40C5-9277-78B0214EF4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066759"/>
              </p:ext>
            </p:extLst>
          </p:nvPr>
        </p:nvGraphicFramePr>
        <p:xfrm>
          <a:off x="345351" y="961372"/>
          <a:ext cx="11031515" cy="54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16">
                  <a:extLst>
                    <a:ext uri="{9D8B030D-6E8A-4147-A177-3AD203B41FA5}">
                      <a16:colId xmlns:a16="http://schemas.microsoft.com/office/drawing/2014/main" val="2477624662"/>
                    </a:ext>
                  </a:extLst>
                </a:gridCol>
                <a:gridCol w="942993">
                  <a:extLst>
                    <a:ext uri="{9D8B030D-6E8A-4147-A177-3AD203B41FA5}">
                      <a16:colId xmlns:a16="http://schemas.microsoft.com/office/drawing/2014/main" val="1877909960"/>
                    </a:ext>
                  </a:extLst>
                </a:gridCol>
                <a:gridCol w="1351978">
                  <a:extLst>
                    <a:ext uri="{9D8B030D-6E8A-4147-A177-3AD203B41FA5}">
                      <a16:colId xmlns:a16="http://schemas.microsoft.com/office/drawing/2014/main" val="2293972904"/>
                    </a:ext>
                  </a:extLst>
                </a:gridCol>
                <a:gridCol w="2449586">
                  <a:extLst>
                    <a:ext uri="{9D8B030D-6E8A-4147-A177-3AD203B41FA5}">
                      <a16:colId xmlns:a16="http://schemas.microsoft.com/office/drawing/2014/main" val="4092020475"/>
                    </a:ext>
                  </a:extLst>
                </a:gridCol>
                <a:gridCol w="3317941">
                  <a:extLst>
                    <a:ext uri="{9D8B030D-6E8A-4147-A177-3AD203B41FA5}">
                      <a16:colId xmlns:a16="http://schemas.microsoft.com/office/drawing/2014/main" val="2145514381"/>
                    </a:ext>
                  </a:extLst>
                </a:gridCol>
                <a:gridCol w="1162784">
                  <a:extLst>
                    <a:ext uri="{9D8B030D-6E8A-4147-A177-3AD203B41FA5}">
                      <a16:colId xmlns:a16="http://schemas.microsoft.com/office/drawing/2014/main" val="2408625786"/>
                    </a:ext>
                  </a:extLst>
                </a:gridCol>
                <a:gridCol w="1275517">
                  <a:extLst>
                    <a:ext uri="{9D8B030D-6E8A-4147-A177-3AD203B41FA5}">
                      <a16:colId xmlns:a16="http://schemas.microsoft.com/office/drawing/2014/main" val="686624765"/>
                    </a:ext>
                  </a:extLst>
                </a:gridCol>
              </a:tblGrid>
              <a:tr h="321990">
                <a:tc>
                  <a:txBody>
                    <a:bodyPr/>
                    <a:lstStyle/>
                    <a:p>
                      <a:r>
                        <a:rPr lang="en-HK" sz="11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1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100" dirty="0"/>
                        <a:t>Social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100" dirty="0"/>
                        <a:t>Page/</a:t>
                      </a:r>
                      <a:r>
                        <a:rPr lang="en-HK" sz="1100" dirty="0" err="1"/>
                        <a:t>Acc</a:t>
                      </a:r>
                      <a:r>
                        <a:rPr lang="en-HK" sz="1100" dirty="0"/>
                        <a:t>/KOL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100" dirty="0"/>
                        <a:t>Post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100" dirty="0"/>
                        <a:t>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100" dirty="0"/>
                        <a:t>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314015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HK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62557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HK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558630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HK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519165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HK" sz="1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297620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HK" sz="11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285183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HK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388983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HK" sz="11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574718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8</a:t>
                      </a:r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90629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9</a:t>
                      </a:r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145166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10</a:t>
                      </a:r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867902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11</a:t>
                      </a:r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842384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12</a:t>
                      </a:r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514074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13</a:t>
                      </a:r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978032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14</a:t>
                      </a:r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22116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15</a:t>
                      </a:r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329578"/>
                  </a:ext>
                </a:extLst>
              </a:tr>
              <a:tr h="321990"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HK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HK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HK" sz="11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624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03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B364-ECC5-49AE-86A1-EAD1192D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16" y="428884"/>
            <a:ext cx="10515600" cy="504305"/>
          </a:xfrm>
        </p:spPr>
        <p:txBody>
          <a:bodyPr>
            <a:noAutofit/>
          </a:bodyPr>
          <a:lstStyle/>
          <a:p>
            <a:r>
              <a:rPr lang="en-US" sz="2800" b="1" dirty="0"/>
              <a:t>Supporting Visuals and Materials</a:t>
            </a:r>
            <a:endParaRPr lang="en-HK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3ED44-94F5-4FAF-A924-3A0DB4D07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889" y="933189"/>
            <a:ext cx="7345219" cy="3784821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POP materials</a:t>
            </a:r>
            <a:endParaRPr lang="en-HK" sz="2000" dirty="0"/>
          </a:p>
          <a:p>
            <a:pPr lvl="1"/>
            <a:r>
              <a:rPr lang="en-US" sz="2000" dirty="0"/>
              <a:t>Event photos</a:t>
            </a:r>
          </a:p>
          <a:p>
            <a:pPr lvl="1"/>
            <a:r>
              <a:rPr lang="en-HK" sz="2000" dirty="0"/>
              <a:t>Product shots</a:t>
            </a:r>
          </a:p>
          <a:p>
            <a:pPr lvl="1"/>
            <a:r>
              <a:rPr lang="en-US" sz="2000" dirty="0"/>
              <a:t>Press release</a:t>
            </a:r>
            <a:endParaRPr lang="en-HK" sz="2000" dirty="0"/>
          </a:p>
          <a:p>
            <a:pPr lvl="1"/>
            <a:r>
              <a:rPr lang="en-US" altLang="zh-TW" sz="2000" dirty="0"/>
              <a:t>News clipping</a:t>
            </a:r>
          </a:p>
          <a:p>
            <a:pPr lvl="1"/>
            <a:r>
              <a:rPr lang="en-US" altLang="zh-TW" sz="2000" dirty="0"/>
              <a:t>Advertisement</a:t>
            </a:r>
          </a:p>
          <a:p>
            <a:pPr lvl="1"/>
            <a:r>
              <a:rPr lang="en-US" sz="2000" dirty="0"/>
              <a:t>Social media post</a:t>
            </a:r>
          </a:p>
          <a:p>
            <a:pPr lvl="1"/>
            <a:r>
              <a:rPr lang="en-US" sz="2000" dirty="0"/>
              <a:t>CRM email</a:t>
            </a:r>
          </a:p>
          <a:p>
            <a:pPr lvl="1"/>
            <a:r>
              <a:rPr lang="en-HK" sz="2000" dirty="0"/>
              <a:t>App/web layout &amp; link</a:t>
            </a:r>
          </a:p>
          <a:p>
            <a:pPr lvl="1"/>
            <a:r>
              <a:rPr lang="en-US" sz="2000" dirty="0"/>
              <a:t>Volunteering in-action photos</a:t>
            </a:r>
            <a:endParaRPr lang="en-HK" sz="2000" dirty="0"/>
          </a:p>
          <a:p>
            <a:pPr lvl="1"/>
            <a:r>
              <a:rPr lang="en-US" sz="2000" dirty="0"/>
              <a:t>Video links (e.g. event highlight, AR videos if any)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E3E9F0-CFD5-4690-B33E-0A3C86DAB00B}"/>
              </a:ext>
            </a:extLst>
          </p:cNvPr>
          <p:cNvSpPr txBox="1"/>
          <p:nvPr/>
        </p:nvSpPr>
        <p:spPr>
          <a:xfrm>
            <a:off x="508416" y="4933061"/>
            <a:ext cx="113675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b="1" dirty="0"/>
              <a:t>Remarks:</a:t>
            </a:r>
          </a:p>
          <a:p>
            <a:pPr marL="342900" indent="-342900">
              <a:buAutoNum type="arabicPeriod"/>
            </a:pPr>
            <a:r>
              <a:rPr lang="en-HK" sz="1400" dirty="0"/>
              <a:t>Please insert the supporting visuals in the PPT slide, </a:t>
            </a:r>
            <a:r>
              <a:rPr lang="en-HK" sz="1400" b="1" u="sng" dirty="0"/>
              <a:t>AND</a:t>
            </a:r>
            <a:r>
              <a:rPr lang="en-HK" sz="1400" dirty="0"/>
              <a:t> </a:t>
            </a:r>
          </a:p>
          <a:p>
            <a:pPr marL="342900" indent="-342900">
              <a:buAutoNum type="arabicPeriod"/>
            </a:pPr>
            <a:r>
              <a:rPr lang="en-HK" sz="1400" dirty="0"/>
              <a:t>Put the PPT file, </a:t>
            </a:r>
            <a:r>
              <a:rPr lang="en-HK" sz="1400" b="1" dirty="0">
                <a:highlight>
                  <a:srgbClr val="FFFF00"/>
                </a:highlight>
              </a:rPr>
              <a:t>high resolution </a:t>
            </a:r>
            <a:r>
              <a:rPr lang="en-HK" sz="1400" dirty="0"/>
              <a:t>images,</a:t>
            </a:r>
            <a:r>
              <a:rPr lang="zh-TW" altLang="en-US" sz="1400" dirty="0"/>
              <a:t> </a:t>
            </a:r>
            <a:r>
              <a:rPr lang="en-HK" altLang="zh-TW" sz="1400" dirty="0"/>
              <a:t>videos and other materials in a folder with your BU name, e.g. “WTC China”/ “Superdrug”</a:t>
            </a:r>
          </a:p>
          <a:p>
            <a:pPr marL="342900" indent="-342900">
              <a:buAutoNum type="arabicPeriod"/>
            </a:pPr>
            <a:r>
              <a:rPr lang="en-HK" altLang="zh-TW" sz="1400" dirty="0"/>
              <a:t>Zip the folder and upload </a:t>
            </a:r>
            <a:r>
              <a:rPr lang="en-HK" sz="1400" dirty="0"/>
              <a:t>to One Drive or </a:t>
            </a:r>
            <a:r>
              <a:rPr lang="en-US" sz="1400" u="sng" dirty="0">
                <a:hlinkClick r:id="rId2"/>
              </a:rPr>
              <a:t>www.wetransfer.com</a:t>
            </a:r>
            <a:endParaRPr lang="en-HK" sz="1400" dirty="0"/>
          </a:p>
          <a:p>
            <a:r>
              <a:rPr lang="en-HK" sz="1400" dirty="0"/>
              <a:t>4.    S</a:t>
            </a:r>
            <a:r>
              <a:rPr lang="en-US" sz="1400" dirty="0"/>
              <a:t>end an email to </a:t>
            </a:r>
            <a:r>
              <a:rPr lang="en-US" sz="1400" dirty="0">
                <a:hlinkClick r:id="rId3"/>
              </a:rPr>
              <a:t>ZoeY@aswatson.com</a:t>
            </a:r>
            <a:r>
              <a:rPr lang="en-US" sz="1400" dirty="0"/>
              <a:t> </a:t>
            </a:r>
            <a:endParaRPr lang="en-HK" sz="1400" dirty="0"/>
          </a:p>
          <a:p>
            <a:endParaRPr lang="en-HK" sz="1400" dirty="0"/>
          </a:p>
        </p:txBody>
      </p:sp>
    </p:spTree>
    <p:extLst>
      <p:ext uri="{BB962C8B-B14F-4D97-AF65-F5344CB8AC3E}">
        <p14:creationId xmlns:p14="http://schemas.microsoft.com/office/powerpoint/2010/main" val="227711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344</Words>
  <Application>Microsoft Office PowerPoint</Application>
  <PresentationFormat>Widescreen</PresentationFormat>
  <Paragraphs>181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Theme</vt:lpstr>
      <vt:lpstr>PowerPoint Presentation</vt:lpstr>
      <vt:lpstr>Media Coverage PR Value</vt:lpstr>
      <vt:lpstr>Social Media</vt:lpstr>
      <vt:lpstr>Supporting Visuals and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Yeung (ASW - Senior Corporate Communications Officer, GPR)</dc:creator>
  <cp:lastModifiedBy>Zoe Yeung (ASW - Senior Corporate Communications Officer, GPR)</cp:lastModifiedBy>
  <cp:revision>42</cp:revision>
  <dcterms:created xsi:type="dcterms:W3CDTF">2018-10-05T10:26:02Z</dcterms:created>
  <dcterms:modified xsi:type="dcterms:W3CDTF">2019-07-15T08:32:38Z</dcterms:modified>
</cp:coreProperties>
</file>